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0"/>
  </p:notesMasterIdLst>
  <p:sldIdLst>
    <p:sldId id="259" r:id="rId2"/>
    <p:sldId id="258" r:id="rId3"/>
    <p:sldId id="260" r:id="rId4"/>
    <p:sldId id="261" r:id="rId5"/>
    <p:sldId id="262" r:id="rId6"/>
    <p:sldId id="257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306" r:id="rId28"/>
    <p:sldId id="283" r:id="rId29"/>
    <p:sldId id="293" r:id="rId30"/>
    <p:sldId id="284" r:id="rId31"/>
    <p:sldId id="285" r:id="rId32"/>
    <p:sldId id="286" r:id="rId33"/>
    <p:sldId id="287" r:id="rId34"/>
    <p:sldId id="288" r:id="rId35"/>
    <p:sldId id="289" r:id="rId36"/>
    <p:sldId id="290" r:id="rId37"/>
    <p:sldId id="291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</p:sldIdLst>
  <p:sldSz cx="9144000" cy="6858000" type="screen4x3"/>
  <p:notesSz cx="6858000" cy="9144000"/>
  <p:defaultTextStyle>
    <a:defPPr>
      <a:defRPr lang="ms-M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  <a:srgbClr val="0F15F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5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2D7A03-B8D9-444E-AA8D-BCCF9066813A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ms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0576FA-845E-42EA-B568-7524DBD48926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EDA89-76DB-4000-BDF3-3AC75F53B89B}" type="datetimeFigureOut">
              <a:rPr lang="ms-MY" smtClean="0"/>
              <a:pPr/>
              <a:t>27/10/2011</a:t>
            </a:fld>
            <a:endParaRPr lang="ms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4ED9-CD34-4A3A-8904-9626289A76EE}" type="slidenum">
              <a:rPr lang="ms-MY" smtClean="0"/>
              <a:pPr/>
              <a:t>‹#›</a:t>
            </a:fld>
            <a:endParaRPr lang="ms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3999" t="4233" r="5136" b="5820"/>
          <a:stretch>
            <a:fillRect/>
          </a:stretch>
        </p:blipFill>
        <p:spPr bwMode="auto">
          <a:xfrm>
            <a:off x="-10886" y="0"/>
            <a:ext cx="9154886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500034" y="1801166"/>
            <a:ext cx="500066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err="1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shley Crawford" pitchFamily="82" charset="0"/>
                <a:cs typeface="Aharoni" pitchFamily="2" charset="-79"/>
              </a:rPr>
              <a:t>Khutbah</a:t>
            </a:r>
            <a:r>
              <a:rPr lang="en-US" sz="2400" b="1" dirty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shley Crawford" pitchFamily="82" charset="0"/>
                <a:cs typeface="Aharoni" pitchFamily="2" charset="-79"/>
              </a:rPr>
              <a:t> </a:t>
            </a:r>
            <a:r>
              <a:rPr lang="en-US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shley Crawford" pitchFamily="82" charset="0"/>
                <a:cs typeface="Aharoni" pitchFamily="2" charset="-79"/>
              </a:rPr>
              <a:t> Multimedia</a:t>
            </a:r>
            <a:endParaRPr lang="en-US" sz="2400" b="1" dirty="0">
              <a:ln w="1905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shley Crawford" pitchFamily="82" charset="0"/>
              <a:cs typeface="Aharoni" pitchFamily="2" charset="-79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1472" y="2305474"/>
            <a:ext cx="8286808" cy="2123658"/>
          </a:xfrm>
          <a:prstGeom prst="rect">
            <a:avLst/>
          </a:prstGeom>
          <a:noFill/>
        </p:spPr>
        <p:txBody>
          <a:bodyPr wrap="square">
            <a:prstTxWarp prst="textPlain">
              <a:avLst/>
            </a:prstTxWarp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600" b="1" dirty="0" smtClean="0">
                <a:ln w="28575" cmpd="sng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rgbClr val="006600">
                        <a:alpha val="89000"/>
                      </a:srgbClr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8100000" scaled="1"/>
                  <a:tileRect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ernard MT Condensed" pitchFamily="18" charset="0"/>
                <a:cs typeface="Arial" pitchFamily="34" charset="0"/>
              </a:rPr>
              <a:t>MEMELIHARA KEHORMATAN MASJID</a:t>
            </a:r>
            <a:endParaRPr lang="en-US" sz="6600" b="1" dirty="0">
              <a:ln w="28575" cmpd="sng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rgbClr val="006600">
                      <a:alpha val="89000"/>
                    </a:srgbClr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8100000" scaled="1"/>
                <a:tileRect/>
              </a:gradFill>
              <a:effectLst>
                <a:glow rad="101600">
                  <a:srgbClr val="FFFF00">
                    <a:alpha val="60000"/>
                  </a:srgb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ernard MT Condensed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At-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Taubah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18:-</a:t>
            </a:r>
            <a:endParaRPr lang="en-US" sz="2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06428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إِنَّمَا يَعْمُرُ مَسَاجِدَ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آمَنَ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بِاللهِ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وَالْيَوْمِ الآخِرِ وَأَقَامَ الصَّلاَةَ وَآتَى الزَّكَاةَ وَلَمْ يَخْشَ إِلاَّ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فَعَسَى أُوْلَـئِكَ أَن يَكُونُواْ مِنَ الْمُهْتَدِينَ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4752"/>
            <a:ext cx="9144000" cy="2308324"/>
          </a:xfrm>
          <a:prstGeom prst="rect">
            <a:avLst/>
          </a:prstGeom>
          <a:solidFill>
            <a:srgbClr val="0F15FD">
              <a:alpha val="4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Hanyasanya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memakmurkan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masjid-masjid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menunaikan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melainkan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diharapkan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petunjuk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Sabda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Rasulullah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3000372"/>
            <a:ext cx="9144000" cy="2015936"/>
          </a:xfrm>
          <a:prstGeom prst="rect">
            <a:avLst/>
          </a:prstGeom>
          <a:solidFill>
            <a:srgbClr val="0F15FD">
              <a:alpha val="4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Apabila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mendapati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seseorang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senantiasa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berulang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alik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masjid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mengerjakan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ibadat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Allah)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hendaklah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menjadi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terhadap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keimanannya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5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sempurna</a:t>
            </a:r>
            <a:r>
              <a:rPr lang="en-US" sz="25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5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-12672" y="2169375"/>
            <a:ext cx="9156674" cy="830997"/>
          </a:xfrm>
          <a:prstGeom prst="rect">
            <a:avLst/>
          </a:prstGeom>
          <a:solidFill>
            <a:srgbClr val="FF9900">
              <a:alpha val="29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SA" sz="4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Jawi"/>
                <a:ea typeface="Calibri" pitchFamily="34" charset="0"/>
                <a:cs typeface="Traditional Arabic" pitchFamily="2" charset="-78"/>
              </a:rPr>
              <a:t>إِذَا رَأَيْتَ الرَّجُلَ يَعْتَادُ الْمَسَاجِدَ، فَاشْهَدُوْا لَهُ بِالإِيْمَانِ.</a:t>
            </a:r>
            <a:endParaRPr kumimoji="0" lang="ar-SA" sz="4000" b="0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85728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Penegasan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hadis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jadikan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rumah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kedua</a:t>
            </a:r>
            <a:r>
              <a:rPr lang="en-US" sz="26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..</a:t>
            </a:r>
            <a:endParaRPr lang="en-US" sz="26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331640" y="1916832"/>
            <a:ext cx="7072362" cy="1643074"/>
          </a:xfrm>
          <a:prstGeom prst="roundRect">
            <a:avLst/>
          </a:prstGeom>
          <a:solidFill>
            <a:srgbClr val="FF99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jaminan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melindungi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roh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rahmatnya</a:t>
            </a:r>
            <a:endParaRPr lang="en-US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331640" y="3789040"/>
            <a:ext cx="7072362" cy="1643074"/>
          </a:xfrm>
          <a:prstGeom prst="roundRect">
            <a:avLst/>
          </a:prstGeom>
          <a:solidFill>
            <a:srgbClr val="CC33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Jaminan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selamat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merentasi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siratul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mustaqim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endParaRPr lang="en-US" sz="26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Curved Left Arrow 5"/>
          <p:cNvSpPr/>
          <p:nvPr/>
        </p:nvSpPr>
        <p:spPr>
          <a:xfrm>
            <a:off x="7858148" y="3000372"/>
            <a:ext cx="690976" cy="1285884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1142984"/>
            <a:ext cx="8715404" cy="1357322"/>
          </a:xfrm>
          <a:prstGeom prst="roundRect">
            <a:avLst>
              <a:gd name="adj" fmla="val 50000"/>
            </a:avLst>
          </a:prstGeom>
          <a:solidFill>
            <a:schemeClr val="accent4">
              <a:lumMod val="75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perkara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asas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pembinaan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diutamakan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14282" y="2714620"/>
            <a:ext cx="8715404" cy="1357322"/>
          </a:xfrm>
          <a:prstGeom prst="roundRect">
            <a:avLst>
              <a:gd name="adj" fmla="val 50000"/>
            </a:avLst>
          </a:prstGeom>
          <a:solidFill>
            <a:srgbClr val="00B0F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diutamakan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unsur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14282" y="4882840"/>
            <a:ext cx="8715404" cy="1714512"/>
          </a:xfrm>
          <a:prstGeom prst="roundRect">
            <a:avLst>
              <a:gd name="adj" fmla="val 50000"/>
            </a:avLst>
          </a:prstGeom>
          <a:solidFill>
            <a:schemeClr val="accent2">
              <a:lumMod val="75000"/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…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wujudkan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suasana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kesyahduan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kekhusyukan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pengunjung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6" name="Elbow Connector 5"/>
          <p:cNvCxnSpPr/>
          <p:nvPr/>
        </p:nvCxnSpPr>
        <p:spPr>
          <a:xfrm rot="16200000" flipH="1">
            <a:off x="321439" y="1035827"/>
            <a:ext cx="1143008" cy="357190"/>
          </a:xfrm>
          <a:prstGeom prst="bentConnector3">
            <a:avLst>
              <a:gd name="adj1" fmla="val 63134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7" name="Elbow Connector 6"/>
          <p:cNvCxnSpPr/>
          <p:nvPr/>
        </p:nvCxnSpPr>
        <p:spPr>
          <a:xfrm rot="16200000" flipH="1">
            <a:off x="-714412" y="1857364"/>
            <a:ext cx="2786082" cy="357190"/>
          </a:xfrm>
          <a:prstGeom prst="bentConnector3">
            <a:avLst>
              <a:gd name="adj1" fmla="val 70084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1406" y="-285776"/>
            <a:ext cx="892968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6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Konsep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pengurusan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profesional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amat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dialukan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namun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...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23528" y="4437112"/>
            <a:ext cx="4536504" cy="792088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Ciri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harum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2051720" y="3789040"/>
            <a:ext cx="785818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429684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Saidatuna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Aisyah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r.a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menyatakan</a:t>
            </a:r>
            <a:r>
              <a:rPr lang="en-US" sz="2800" b="1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:</a:t>
            </a:r>
            <a:endParaRPr lang="en-US" sz="2800" b="1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71600" y="2060848"/>
            <a:ext cx="7136390" cy="78980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  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Dibina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perkampungan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179512" y="1288140"/>
            <a:ext cx="8712968" cy="712100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3CC33">
              <a:alpha val="85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SAW.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mengarahkan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034" y="4077072"/>
            <a:ext cx="7992888" cy="864096"/>
          </a:xfrm>
          <a:prstGeom prst="roundRect">
            <a:avLst/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Elakkan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bau-bau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busuk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sampah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sarap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 Diagonal Corner Rectangle 6"/>
          <p:cNvSpPr/>
          <p:nvPr/>
        </p:nvSpPr>
        <p:spPr>
          <a:xfrm>
            <a:off x="683568" y="2996952"/>
            <a:ext cx="7776864" cy="79208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000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Dibersih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diharumkan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39552" y="5157192"/>
            <a:ext cx="7992888" cy="1008112"/>
          </a:xfrm>
          <a:prstGeom prst="roundRect">
            <a:avLst/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enak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badan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cxnSp>
        <p:nvCxnSpPr>
          <p:cNvPr id="9" name="Elbow Connector 8"/>
          <p:cNvCxnSpPr/>
          <p:nvPr/>
        </p:nvCxnSpPr>
        <p:spPr>
          <a:xfrm rot="16200000" flipH="1">
            <a:off x="-10007" y="2353155"/>
            <a:ext cx="1777970" cy="329260"/>
          </a:xfrm>
          <a:prstGeom prst="bentConnector3">
            <a:avLst>
              <a:gd name="adj1" fmla="val 50000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0" name="Elbow Connector 9"/>
          <p:cNvCxnSpPr/>
          <p:nvPr/>
        </p:nvCxnSpPr>
        <p:spPr>
          <a:xfrm rot="16200000" flipH="1">
            <a:off x="-714412" y="2843247"/>
            <a:ext cx="2786082" cy="357190"/>
          </a:xfrm>
          <a:prstGeom prst="bentConnector3">
            <a:avLst>
              <a:gd name="adj1" fmla="val 70084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1" name="Elbow Connector 10"/>
          <p:cNvCxnSpPr/>
          <p:nvPr/>
        </p:nvCxnSpPr>
        <p:spPr>
          <a:xfrm>
            <a:off x="899592" y="1628800"/>
            <a:ext cx="1005262" cy="710960"/>
          </a:xfrm>
          <a:prstGeom prst="bentConnector3">
            <a:avLst>
              <a:gd name="adj1" fmla="val 1125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Elbow Connector 11"/>
          <p:cNvCxnSpPr/>
          <p:nvPr/>
        </p:nvCxnSpPr>
        <p:spPr>
          <a:xfrm rot="16200000" flipH="1">
            <a:off x="-1476673" y="3429001"/>
            <a:ext cx="4032450" cy="432048"/>
          </a:xfrm>
          <a:prstGeom prst="bentConnector3">
            <a:avLst>
              <a:gd name="adj1" fmla="val 76399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4" name="5-Point Star 13"/>
          <p:cNvSpPr/>
          <p:nvPr/>
        </p:nvSpPr>
        <p:spPr>
          <a:xfrm>
            <a:off x="7358082" y="2214554"/>
            <a:ext cx="1143008" cy="1285884"/>
          </a:xfrm>
          <a:prstGeom prst="star5">
            <a:avLst/>
          </a:prstGeom>
          <a:solidFill>
            <a:srgbClr val="FF0000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Down Arrow 14"/>
          <p:cNvSpPr/>
          <p:nvPr/>
        </p:nvSpPr>
        <p:spPr>
          <a:xfrm>
            <a:off x="7786710" y="4500570"/>
            <a:ext cx="1143040" cy="1500198"/>
          </a:xfrm>
          <a:prstGeom prst="downArrow">
            <a:avLst/>
          </a:prstGeom>
          <a:solidFill>
            <a:srgbClr val="0F15FD"/>
          </a:solidFill>
          <a:ln w="3810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Sabda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S.A.W:-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88988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أَكَلَ الثَّوْمَ وَالْبَصَلَ وَالْكَرَاثَ فَلاَ يَقْرَبُنَّ مَسْجِدُنَا.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643314"/>
            <a:ext cx="9144000" cy="1292662"/>
          </a:xfrm>
          <a:prstGeom prst="rect">
            <a:avLst/>
          </a:prstGeom>
          <a:solidFill>
            <a:srgbClr val="0F15FD">
              <a:alpha val="49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bawang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putih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bawang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besar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kucai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sesekali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mendekati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masjid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44624"/>
            <a:ext cx="89296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kehormatan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8596" y="1357298"/>
            <a:ext cx="8429684" cy="847566"/>
          </a:xfrm>
          <a:prstGeom prst="roundRect">
            <a:avLst>
              <a:gd name="adj" fmla="val 50000"/>
            </a:avLst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Suasana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sopan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hening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tenang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899592" y="2636912"/>
            <a:ext cx="7786742" cy="936104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DILARANG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aktiviti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jual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beli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467544" y="908720"/>
            <a:ext cx="785818" cy="785818"/>
          </a:xfrm>
          <a:prstGeom prst="downArrow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9592" y="3717032"/>
            <a:ext cx="7786742" cy="1008112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DILARANG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bercakap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hingar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bingar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9592" y="4941168"/>
            <a:ext cx="7786742" cy="1008112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DILARANG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mewar-warkan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barangan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hilang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Plus 8"/>
          <p:cNvSpPr/>
          <p:nvPr/>
        </p:nvSpPr>
        <p:spPr>
          <a:xfrm rot="2618488">
            <a:off x="886556" y="2590369"/>
            <a:ext cx="1165703" cy="1091199"/>
          </a:xfrm>
          <a:prstGeom prst="mathPlus">
            <a:avLst>
              <a:gd name="adj1" fmla="val 1269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Plus 9"/>
          <p:cNvSpPr/>
          <p:nvPr/>
        </p:nvSpPr>
        <p:spPr>
          <a:xfrm rot="2618488">
            <a:off x="899053" y="3680488"/>
            <a:ext cx="1165703" cy="1091199"/>
          </a:xfrm>
          <a:prstGeom prst="mathPlus">
            <a:avLst>
              <a:gd name="adj1" fmla="val 1269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Plus 10"/>
          <p:cNvSpPr/>
          <p:nvPr/>
        </p:nvSpPr>
        <p:spPr>
          <a:xfrm rot="2618488">
            <a:off x="899053" y="4894625"/>
            <a:ext cx="1165703" cy="1091199"/>
          </a:xfrm>
          <a:prstGeom prst="mathPlus">
            <a:avLst>
              <a:gd name="adj1" fmla="val 12690"/>
            </a:avLst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0000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Sabda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S.A.W:-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817550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مَنْ سَمِعَ رَجُلاً يَنْشُدُ ضَالَةٌ فى الْمَسْجِدِ فَلْيَقُلْ:  لاَ رَدَّهَا اللهُ  عَلَيْكَ. فَإِنَّ الْمَسَاجِدَ لَمْ تُبْنَ لِهَذَا.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571876"/>
            <a:ext cx="9144000" cy="1938992"/>
          </a:xfrm>
          <a:prstGeom prst="rect">
            <a:avLst/>
          </a:prstGeom>
          <a:solidFill>
            <a:srgbClr val="0F15FD">
              <a:alpha val="51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Sesiapa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mendengar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seseorang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melaungkan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tentang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sesuatu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hilang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masjid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ucapkanlah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” Allah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mengembalikan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kehilangan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masjid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tidak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dibina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perkara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seperti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itu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”.</a:t>
            </a:r>
            <a:endParaRPr lang="en-US" sz="2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17439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dalil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bahawa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perlu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dimulia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dihormati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39552" y="1844824"/>
            <a:ext cx="8072494" cy="1928826"/>
          </a:xfrm>
          <a:prstGeom prst="roundRect">
            <a:avLst/>
          </a:prstGeom>
          <a:solidFill>
            <a:srgbClr val="D60093">
              <a:alpha val="56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Semoga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tersasul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tujuan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asas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pembinaan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7929586" y="928670"/>
            <a:ext cx="690976" cy="1285884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60960" y="250432"/>
            <a:ext cx="89297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Larangan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amalan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soleh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mengganggu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keheningan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kesyahduan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masjid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...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 Diagonal Corner Rectangle 3"/>
          <p:cNvSpPr/>
          <p:nvPr/>
        </p:nvSpPr>
        <p:spPr>
          <a:xfrm>
            <a:off x="971600" y="1484784"/>
            <a:ext cx="7344816" cy="316835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3CC33">
              <a:alpha val="56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DILARANG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membaca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Al-Quran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nyaring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ketika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ada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sedang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khusyu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’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bermunajat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Left Arrow 4"/>
          <p:cNvSpPr/>
          <p:nvPr/>
        </p:nvSpPr>
        <p:spPr>
          <a:xfrm>
            <a:off x="8072462" y="642918"/>
            <a:ext cx="690976" cy="1285884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928802"/>
            <a:ext cx="9144000" cy="2400657"/>
          </a:xfrm>
          <a:prstGeom prst="rect">
            <a:avLst/>
          </a:prstGeom>
          <a:solidFill>
            <a:schemeClr val="accent6">
              <a:lumMod val="50000"/>
              <a:alpha val="27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الْحَمْدُ ِللهِ</a:t>
            </a:r>
            <a:endParaRPr lang="en-US" sz="15000" b="1" dirty="0">
              <a:ln w="3175" cmpd="sng">
                <a:solidFill>
                  <a:schemeClr val="tx1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4768532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42910" y="21429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Sabda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SAW: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30778"/>
            <a:ext cx="9144000" cy="1569660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أَلاَ إِنَّ كُلَّكُمْ مُنَاجِ رَبَّهُ فَلاَ يُؤْذِيَنَّ بَعْضَكُمْ بَعْضًا وَلاَ يَرْفَعَنَّ بَعْضَكُمْ عَلَى بَعْضٍ بِالْقِرءَاةِ.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429000"/>
            <a:ext cx="9144000" cy="2308324"/>
          </a:xfrm>
          <a:prstGeom prst="rect">
            <a:avLst/>
          </a:prstGeom>
          <a:solidFill>
            <a:srgbClr val="0F15FD">
              <a:alpha val="5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Ketahuilah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setiap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daripada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bermunajat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tuhannya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,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maka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pula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diantaar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saling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mengganggu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jangan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pula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diantara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meninggikan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suara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bacaan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hingga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mengatasi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suara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bacaan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lain”.</a:t>
            </a:r>
            <a:endParaRPr lang="en-US" sz="2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 Diagonal Corner Rectangle 2"/>
          <p:cNvSpPr/>
          <p:nvPr/>
        </p:nvSpPr>
        <p:spPr>
          <a:xfrm>
            <a:off x="819986" y="2500306"/>
            <a:ext cx="8072494" cy="1285884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FF0000">
              <a:alpha val="59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Menghina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pihak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lain,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bertengkar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sebagainya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" y="107556"/>
            <a:ext cx="892971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Renungan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tentang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larangan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menguatkan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suara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membaca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kalam</a:t>
            </a:r>
            <a:r>
              <a:rPr lang="en-US" sz="2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Allah...</a:t>
            </a:r>
            <a:endParaRPr lang="en-US" sz="26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Round Diagonal Corner Rectangle 4"/>
          <p:cNvSpPr/>
          <p:nvPr/>
        </p:nvSpPr>
        <p:spPr>
          <a:xfrm>
            <a:off x="827584" y="1285860"/>
            <a:ext cx="8064896" cy="1000132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33CC33">
              <a:alpha val="56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Bagaimana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suara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hingar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berbual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kosong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819986" y="4000504"/>
            <a:ext cx="8072494" cy="1143008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6600CC">
              <a:alpha val="59000"/>
            </a:srgb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Kanak-kanak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menjerit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berkeliaran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?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5496" y="5500702"/>
            <a:ext cx="9001156" cy="1214446"/>
          </a:xfrm>
          <a:prstGeom prst="roundRect">
            <a:avLst/>
          </a:prstGeom>
          <a:solidFill>
            <a:srgbClr val="0000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Semua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boleh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disifatkan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mencabul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kesucian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kehormatan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5400000">
            <a:off x="-1707879" y="3053777"/>
            <a:ext cx="4608512" cy="894462"/>
          </a:xfrm>
          <a:prstGeom prst="stripedRightArrow">
            <a:avLst/>
          </a:prstGeom>
          <a:solidFill>
            <a:schemeClr val="bg1">
              <a:alpha val="98000"/>
            </a:schemeClr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urved Left Arrow 8"/>
          <p:cNvSpPr/>
          <p:nvPr/>
        </p:nvSpPr>
        <p:spPr>
          <a:xfrm>
            <a:off x="8273512" y="642918"/>
            <a:ext cx="690976" cy="985882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0" name="Curved Left Arrow 9"/>
          <p:cNvSpPr/>
          <p:nvPr/>
        </p:nvSpPr>
        <p:spPr>
          <a:xfrm>
            <a:off x="8345520" y="1772816"/>
            <a:ext cx="690976" cy="1152128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8345520" y="3223236"/>
            <a:ext cx="690976" cy="1069860"/>
          </a:xfrm>
          <a:prstGeom prst="curvedLeftArrow">
            <a:avLst>
              <a:gd name="adj1" fmla="val 32085"/>
              <a:gd name="adj2" fmla="val 59023"/>
              <a:gd name="adj3" fmla="val 25000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88877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menginsafi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mentaati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624" y="1412776"/>
            <a:ext cx="7715304" cy="1071570"/>
          </a:xfrm>
          <a:prstGeom prst="roundRect">
            <a:avLst>
              <a:gd name="adj" fmla="val 50000"/>
            </a:avLst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buka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syaitan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menyelinap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0100" y="3714752"/>
            <a:ext cx="7715304" cy="1428760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diganggu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sedang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mendampingi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691680" y="2276872"/>
            <a:ext cx="7200800" cy="936104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Elakkan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Musuh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mengganggu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kekusyukan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Multiply 6"/>
          <p:cNvSpPr/>
          <p:nvPr/>
        </p:nvSpPr>
        <p:spPr>
          <a:xfrm>
            <a:off x="827584" y="1412776"/>
            <a:ext cx="714380" cy="1143008"/>
          </a:xfrm>
          <a:prstGeom prst="mathMultiply">
            <a:avLst/>
          </a:prstGeom>
          <a:solidFill>
            <a:srgbClr val="FF0000"/>
          </a:solidFill>
          <a:ln>
            <a:solidFill>
              <a:srgbClr val="00FF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ultiply 7"/>
          <p:cNvSpPr/>
          <p:nvPr/>
        </p:nvSpPr>
        <p:spPr>
          <a:xfrm>
            <a:off x="714348" y="3786190"/>
            <a:ext cx="714380" cy="1143008"/>
          </a:xfrm>
          <a:prstGeom prst="mathMultiply">
            <a:avLst/>
          </a:prstGeom>
          <a:solidFill>
            <a:srgbClr val="FF0000"/>
          </a:solidFill>
          <a:ln>
            <a:solidFill>
              <a:srgbClr val="00FF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1619672" y="4941168"/>
            <a:ext cx="7200800" cy="936104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Elakkan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perbualan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kosong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umpat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berbohong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sebagai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188877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Amalan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biadap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dilarang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dimana-mana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sahaja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43608" y="3573016"/>
            <a:ext cx="7715304" cy="1872208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“Para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berdoa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kerahmatan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orang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hingga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keluar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”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15616" y="1628800"/>
            <a:ext cx="7200800" cy="936104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dikunjungi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bersolat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ibadat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512" y="2852936"/>
            <a:ext cx="3240360" cy="648072"/>
          </a:xfrm>
          <a:prstGeom prst="roundRect">
            <a:avLst/>
          </a:prstGeom>
          <a:solidFill>
            <a:schemeClr val="accent2">
              <a:alpha val="8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Maksud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Hadith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405450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Bersama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kemuliaan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79640" y="3067820"/>
            <a:ext cx="7992888" cy="1218436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bermain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hingga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mengganggu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jemaah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55576" y="1628800"/>
            <a:ext cx="7848872" cy="936104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Latih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anak-anak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beradab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67544" y="4941168"/>
            <a:ext cx="8208912" cy="1368152"/>
          </a:xfrm>
          <a:prstGeom prst="roundRect">
            <a:avLst/>
          </a:prstGeom>
          <a:solidFill>
            <a:srgbClr val="FF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Hindari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berbual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kosong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buat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hingar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berbalah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mencela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.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triped Right Arrow 6"/>
          <p:cNvSpPr/>
          <p:nvPr/>
        </p:nvSpPr>
        <p:spPr>
          <a:xfrm rot="5400000">
            <a:off x="7395495" y="2405705"/>
            <a:ext cx="1008112" cy="894462"/>
          </a:xfrm>
          <a:prstGeom prst="stripedRightArrow">
            <a:avLst/>
          </a:prstGeom>
          <a:solidFill>
            <a:schemeClr val="bg1">
              <a:alpha val="98000"/>
            </a:schemeClr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Multiply 8"/>
          <p:cNvSpPr/>
          <p:nvPr/>
        </p:nvSpPr>
        <p:spPr>
          <a:xfrm>
            <a:off x="142844" y="5072074"/>
            <a:ext cx="714380" cy="1143008"/>
          </a:xfrm>
          <a:prstGeom prst="mathMultiply">
            <a:avLst/>
          </a:prstGeom>
          <a:solidFill>
            <a:srgbClr val="FF0000"/>
          </a:solidFill>
          <a:ln>
            <a:solidFill>
              <a:schemeClr val="bg1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An-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Nur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36-38 :-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333577"/>
            <a:ext cx="9144000" cy="4524315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فِي بُيُوتٍ أَذِنَ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 تُرْفَعَ وَيُذْكَرَ فِيهَا اسْمُهُ يُسَبِّحُ لَهُ فِيهَا بِالْغُدُوِّ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ْ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لأَ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صَالِ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رِجَالٌ 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َّ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تُلْهِيهِمْ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تِجَارَةٌ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وََ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لاَ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بَيْعٌ عَن ذِكْرِ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وَإِقَامِ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الصَّلا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َ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ةِ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وَإِيتَاء الزَّكَاةِ يَخَافُونَ يَوْمًا تَتَقَلَّبُ فِيهِ الْقُلُوبُ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وَالأَبْصَارُ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لِيَجْزِيَهُمُ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اللهُ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أَحْسَنَ مَا عَمِلُوا وَيَزِيدَهُم مِّن فَضْلِهِ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وَاللهُ </a:t>
            </a:r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يَرْزُقُ مَن يَشَاء بِغَيْرِ حِسَابٍ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Maksudnya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:-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282" y="1718439"/>
            <a:ext cx="8715436" cy="3416320"/>
          </a:xfrm>
          <a:prstGeom prst="rect">
            <a:avLst/>
          </a:prstGeom>
          <a:solidFill>
            <a:srgbClr val="0F15FD">
              <a:alpha val="48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hidayah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bersinar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rumah-rumah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diperintahkan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dimuliakan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disebut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diperingat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situ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juga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dikerjakan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mensuci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memuji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waktu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pagi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petang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dikerjakan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imannya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dilalaikan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perniagaan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berjual-beli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menyebut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mengingati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Allah;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mendirikan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zakat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endParaRPr lang="en-US" sz="24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Maksudnya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:-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4282" y="1928802"/>
            <a:ext cx="8715436" cy="3416320"/>
          </a:xfrm>
          <a:prstGeom prst="rect">
            <a:avLst/>
          </a:prstGeom>
          <a:solidFill>
            <a:srgbClr val="0F15FD">
              <a:alpha val="49000"/>
            </a:srgb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takutkan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Kiamat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berbalik-balik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pandangan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(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mengerjakan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membalas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balasan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kerjakan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menambahi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limpah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kurnia-Nya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sememangnya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sesiapa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dikehendaki-Nya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terhitung</a:t>
            </a:r>
            <a:r>
              <a:rPr lang="en-US" sz="24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 </a:t>
            </a:r>
            <a:endParaRPr lang="en-US" sz="2400" b="1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714488"/>
            <a:ext cx="9144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ctr">
              <a:defRPr/>
            </a:pP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>
              <a:defRPr/>
            </a:pPr>
            <a:r>
              <a:rPr lang="en-US" sz="36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b="16992"/>
          <a:stretch>
            <a:fillRect/>
          </a:stretch>
        </p:blipFill>
        <p:spPr bwMode="auto">
          <a:xfrm>
            <a:off x="0" y="0"/>
            <a:ext cx="9144000" cy="6072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0" y="5516562"/>
            <a:ext cx="9144000" cy="1341438"/>
          </a:xfrm>
          <a:prstGeom prst="rect">
            <a:avLst/>
          </a:prstGeom>
          <a:solidFill>
            <a:srgbClr val="FFC000">
              <a:alpha val="20000"/>
            </a:srgbClr>
          </a:solidFill>
          <a:ln w="9525">
            <a:noFill/>
            <a:miter lim="800000"/>
            <a:headEnd/>
            <a:tailEnd/>
          </a:ln>
          <a:effectLst>
            <a:glow rad="101600">
              <a:schemeClr val="accent6">
                <a:satMod val="175000"/>
                <a:alpha val="40000"/>
              </a:schemeClr>
            </a:glow>
            <a:softEdge rad="31750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FF0000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0" y="714356"/>
            <a:ext cx="9144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bg1"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411513"/>
            <a:ext cx="9144000" cy="1938992"/>
          </a:xfrm>
          <a:prstGeom prst="rect">
            <a:avLst/>
          </a:prstGeom>
          <a:solidFill>
            <a:schemeClr val="accent6">
              <a:lumMod val="50000"/>
              <a:alpha val="35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أَشْهَدُ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أَنْ لآ إِلَهَ إِلاَّ اللهُ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وَحْدَهُ لاَ شَرِيْكَ لَهُ،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وَأَشْهَدُ أَنَّ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سَيِّدنَا مُحَمَّدًا 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عَبْدُهُ </a:t>
            </a:r>
            <a:r>
              <a:rPr lang="ar-SA" sz="60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وَرَسُوْلُهُ</a:t>
            </a:r>
            <a:endParaRPr lang="ms-MY" sz="60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142852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2844" y="4160603"/>
            <a:ext cx="864399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 S.A.W,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lang="en-US" sz="28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428604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2285992"/>
            <a:ext cx="9144000" cy="2215991"/>
          </a:xfrm>
          <a:prstGeom prst="rect">
            <a:avLst/>
          </a:prstGeom>
          <a:solidFill>
            <a:schemeClr val="accent6">
              <a:lumMod val="50000"/>
              <a:alpha val="25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38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الْحَمْدُ </a:t>
            </a:r>
            <a:r>
              <a:rPr lang="ar-SA" sz="13800" b="1" dirty="0" smtClean="0">
                <a:ln w="3175" cmpd="sng">
                  <a:noFill/>
                  <a:prstDash val="solid"/>
                </a:ln>
                <a:solidFill>
                  <a:srgbClr val="FFFF00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Traditional Arabic" pitchFamily="2" charset="-78"/>
              </a:rPr>
              <a:t>لِلَّهِ</a:t>
            </a:r>
            <a:endParaRPr lang="en-US" sz="13800" b="1" dirty="0">
              <a:ln w="3175" cmpd="sng">
                <a:noFill/>
                <a:prstDash val="solid"/>
              </a:ln>
              <a:solidFill>
                <a:srgbClr val="FFFF00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596" y="4697094"/>
            <a:ext cx="857252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</a:t>
            </a:r>
            <a:r>
              <a:rPr lang="en-US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r>
              <a:rPr lang="ar-SA" sz="4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endParaRPr lang="en-US" sz="4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674674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ar-SA" sz="5400" b="1" dirty="0" smtClean="0">
                <a:ln w="18415" cmpd="sng">
                  <a:noFill/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18" charset="-78"/>
                <a:cs typeface="Traditional Arabic" pitchFamily="18" charset="-78"/>
              </a:rPr>
              <a:t>أَشْهَدُ أَنْ لآ إِلَهَ إِلاَّ اللهُ وَحْدَهُ لاَ شَرِيْكَ لَهُ، وَأَشْهَدُ أَنَّ سَيِّدَنَا مُحَمَّدًا عَبْدُهُ وَرَسُولُهُ</a:t>
            </a:r>
            <a:endParaRPr lang="ms-MY" sz="5400" b="1" dirty="0">
              <a:ln w="18415" cmpd="sng">
                <a:noFill/>
                <a:prstDash val="solid"/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14348" y="35716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3429000"/>
            <a:ext cx="8286808" cy="224676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naik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saksi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Muhammad,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adalah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817550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43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 وَرَسُوْلِكَ  مُحَمَّدٍ وَعَلَى آلِهِ وَصَحْبِهِ أَجْمَعِيْنَ.</a:t>
            </a:r>
            <a:endParaRPr lang="en-US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3643314"/>
            <a:ext cx="8286808" cy="2677656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berkat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orang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r>
              <a:rPr lang="en-US" sz="28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endParaRPr lang="en-US" sz="28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00034" y="214290"/>
            <a:ext cx="82153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302951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746112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37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أَمَّا بَعْدَ فَيَا عِبَادَ الله، اتَّقُوا اللهَ تَعَالَى ، وَاْلتَزِمُوا بِحُقُوْقِ اللهِ .	 </a:t>
            </a:r>
            <a:endParaRPr lang="en-US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874851"/>
            <a:ext cx="9144000" cy="138499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hamba-hamba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Allah.Bertaqwalah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berterusanlah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dirty="0" err="1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hak-hak</a:t>
            </a:r>
            <a:r>
              <a:rPr lang="en-US" sz="28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</a:t>
            </a:r>
            <a:endParaRPr lang="en-US" sz="28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143108" y="139463"/>
            <a:ext cx="4419600" cy="646331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Seruan</a:t>
            </a:r>
            <a:r>
              <a:rPr lang="en-US" sz="3600" dirty="0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+mn-cs"/>
              </a:rPr>
              <a:t> :</a:t>
            </a:r>
          </a:p>
        </p:txBody>
      </p:sp>
      <p:sp>
        <p:nvSpPr>
          <p:cNvPr id="4" name="Round Diagonal Corner Rectangle 3"/>
          <p:cNvSpPr/>
          <p:nvPr/>
        </p:nvSpPr>
        <p:spPr>
          <a:xfrm>
            <a:off x="357158" y="1928802"/>
            <a:ext cx="4195762" cy="1785950"/>
          </a:xfrm>
          <a:prstGeom prst="round2DiagRect">
            <a:avLst/>
          </a:prstGeom>
          <a:solidFill>
            <a:srgbClr val="660066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TAKWA </a:t>
            </a:r>
            <a:r>
              <a:rPr lang="en-US" sz="28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8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urved Right Arrow 4"/>
          <p:cNvSpPr/>
          <p:nvPr/>
        </p:nvSpPr>
        <p:spPr>
          <a:xfrm rot="19783068" flipV="1">
            <a:off x="681666" y="3343704"/>
            <a:ext cx="1332535" cy="2031029"/>
          </a:xfrm>
          <a:prstGeom prst="curvedRightArrow">
            <a:avLst>
              <a:gd name="adj1" fmla="val 25000"/>
              <a:gd name="adj2" fmla="val 40818"/>
              <a:gd name="adj3" fmla="val 25000"/>
            </a:avLst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ound Diagonal Corner Rectangle 5"/>
          <p:cNvSpPr/>
          <p:nvPr/>
        </p:nvSpPr>
        <p:spPr>
          <a:xfrm>
            <a:off x="1259632" y="4000504"/>
            <a:ext cx="6786610" cy="1571636"/>
          </a:xfrm>
          <a:prstGeom prst="round2DiagRect">
            <a:avLst/>
          </a:prstGeom>
          <a:solidFill>
            <a:schemeClr val="accent6">
              <a:lumMod val="50000"/>
            </a:schemeClr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Bersihkan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kesyirikan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Curved Up Arrow 6"/>
          <p:cNvSpPr/>
          <p:nvPr/>
        </p:nvSpPr>
        <p:spPr>
          <a:xfrm rot="16200000" flipH="1">
            <a:off x="7274864" y="3678464"/>
            <a:ext cx="1857389" cy="1214445"/>
          </a:xfrm>
          <a:prstGeom prst="curvedUpArrow">
            <a:avLst/>
          </a:prstGeom>
          <a:solidFill>
            <a:schemeClr val="bg1"/>
          </a:solidFill>
          <a:ln w="38100"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 Diagonal Corner Rectangle 7"/>
          <p:cNvSpPr/>
          <p:nvPr/>
        </p:nvSpPr>
        <p:spPr>
          <a:xfrm>
            <a:off x="4643438" y="1857364"/>
            <a:ext cx="4143404" cy="1857388"/>
          </a:xfrm>
          <a:prstGeom prst="round2DiagRect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Laksanakan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perintah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jauhi</a:t>
            </a:r>
            <a:r>
              <a:rPr lang="en-US" sz="2400" dirty="0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6350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larangan-Nya</a:t>
            </a:r>
            <a:endParaRPr lang="en-US" sz="2400" dirty="0">
              <a:ln w="6350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286248" y="2500306"/>
            <a:ext cx="714380" cy="714380"/>
          </a:xfrm>
          <a:prstGeom prst="rightArrow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214282" y="214290"/>
            <a:ext cx="8572560" cy="714380"/>
          </a:xfrm>
          <a:prstGeom prst="roundRect">
            <a:avLst/>
          </a:prstGeom>
          <a:noFill/>
          <a:ln w="38100">
            <a:noFill/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Firman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Surah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Al-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Baqarah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Ayat</a:t>
            </a:r>
            <a:r>
              <a:rPr lang="en-US" sz="26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125 :-</a:t>
            </a:r>
            <a:endParaRPr lang="en-US" sz="26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406428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Q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وَإِذْ جَعَلْنَا الْبَيْتَ مَثَابَةً لِّلنَّاسِ وَأَمْناً وَاتَّخِذُواْ مِن مَّقَامِ إِبْرَاهِيمَ مُصَلًّى وَعَهِدْنَا إِلَى إِبْرَاهِيمَ وَإِسْمَاعِيلَ أَن طَهِّرَا بَيْتِيَ لِلطَّائِفِينَ وَالْعَاكِفِينَ وَالرُّكَّعِ السُّجُودِ</a:t>
            </a:r>
            <a:endParaRPr lang="ms-MY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714752"/>
            <a:ext cx="9144000" cy="2862322"/>
          </a:xfrm>
          <a:prstGeom prst="rect">
            <a:avLst/>
          </a:prstGeom>
          <a:solidFill>
            <a:srgbClr val="0F15FD">
              <a:alpha val="50000"/>
            </a:srgbClr>
          </a:solidFill>
          <a:ln w="57150"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(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ingatlah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ketika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Suci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Baitullah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tumpuan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Haji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;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jadikanlah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oleh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Makam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Ibrahim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tempat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sembahyang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Dan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perintahkan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Ibrahim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Ismail (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berfirman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): "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Bersihkanlah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Rumah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-Ku (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Ka'bah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Masjid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Haraam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perkara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dilarang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bertawaf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beriktikaf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(yang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tinggal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padanya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),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orang-orang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rukuk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sujud</a:t>
            </a:r>
            <a:r>
              <a:rPr lang="en-US" sz="20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".</a:t>
            </a:r>
            <a:endParaRPr lang="en-US" sz="20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313492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Masjid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itu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rumah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0100" y="1285860"/>
            <a:ext cx="7643866" cy="1071570"/>
          </a:xfrm>
          <a:prstGeom prst="roundRect">
            <a:avLst>
              <a:gd name="adj" fmla="val 50000"/>
            </a:avLst>
          </a:prstGeom>
          <a:solidFill>
            <a:srgbClr val="6600CC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Pelihara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adalah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budaya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mulia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00100" y="2571744"/>
            <a:ext cx="7715304" cy="1071570"/>
          </a:xfrm>
          <a:prstGeom prst="roundRect">
            <a:avLst>
              <a:gd name="adj" fmla="val 50000"/>
            </a:avLst>
          </a:prstGeom>
          <a:solidFill>
            <a:srgbClr val="990000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Peliharalah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kesucian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kemuliaan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00100" y="3944456"/>
            <a:ext cx="7715304" cy="1428760"/>
          </a:xfrm>
          <a:prstGeom prst="roundRect">
            <a:avLst>
              <a:gd name="adj" fmla="val 50000"/>
            </a:avLst>
          </a:prstGeom>
          <a:solidFill>
            <a:srgbClr val="3333FF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jadikan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tujuan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bercanggah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prinsip</a:t>
            </a:r>
            <a:r>
              <a:rPr lang="en-US" sz="24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Sun 6"/>
          <p:cNvSpPr/>
          <p:nvPr/>
        </p:nvSpPr>
        <p:spPr>
          <a:xfrm>
            <a:off x="571472" y="1357298"/>
            <a:ext cx="914400" cy="914400"/>
          </a:xfrm>
          <a:prstGeom prst="sun">
            <a:avLst/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8" name="Multiply 7"/>
          <p:cNvSpPr/>
          <p:nvPr/>
        </p:nvSpPr>
        <p:spPr>
          <a:xfrm>
            <a:off x="714348" y="4015894"/>
            <a:ext cx="714380" cy="1143008"/>
          </a:xfrm>
          <a:prstGeom prst="mathMultiply">
            <a:avLst/>
          </a:prstGeom>
          <a:solidFill>
            <a:srgbClr val="FF0000"/>
          </a:solidFill>
          <a:ln>
            <a:solidFill>
              <a:srgbClr val="00FF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n 8"/>
          <p:cNvSpPr/>
          <p:nvPr/>
        </p:nvSpPr>
        <p:spPr>
          <a:xfrm>
            <a:off x="251520" y="2564904"/>
            <a:ext cx="914400" cy="914400"/>
          </a:xfrm>
          <a:prstGeom prst="sun">
            <a:avLst/>
          </a:prstGeom>
          <a:solidFill>
            <a:srgbClr val="FF6600"/>
          </a:solidFill>
          <a:ln>
            <a:solidFill>
              <a:srgbClr val="FFFF00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71612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41000"/>
            </a:schemeClr>
          </a:solidFill>
          <a:effectLst>
            <a:glow rad="101600">
              <a:schemeClr val="tx1">
                <a:alpha val="60000"/>
              </a:schemeClr>
            </a:glow>
          </a:effectLst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إِنَّ اللهَ وَمَلآئِكَتَهُ يُصَلُّونَ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عَلَى النَّبِيِّ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يَآ </a:t>
            </a:r>
            <a:r>
              <a:rPr lang="ar-SA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raditional Arabic" pitchFamily="2" charset="-78"/>
                <a:cs typeface="Traditional Arabic" pitchFamily="2" charset="-78"/>
              </a:rPr>
              <a:t>أَيُّهَا الَّذِينَ ءَامَنُوا صَلُّوا عَلَيْهِ وَسَلِّمُوا تَسْلِيمًا </a:t>
            </a:r>
            <a:endParaRPr lang="ms-MY" sz="5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3371396"/>
            <a:ext cx="9144000" cy="3200876"/>
          </a:xfrm>
          <a:prstGeom prst="rect">
            <a:avLst/>
          </a:prstGeom>
          <a:solidFill>
            <a:srgbClr val="0F15FD">
              <a:alpha val="37000"/>
            </a:srgb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8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</a:t>
            </a:r>
          </a:p>
          <a:p>
            <a:pPr algn="ctr">
              <a:defRPr/>
            </a:pPr>
            <a:endParaRPr lang="en-US" sz="6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8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43258" y="-71462"/>
            <a:ext cx="4729138" cy="7858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Firman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j-ea"/>
                <a:cs typeface="Arial" pitchFamily="34" charset="0"/>
              </a:rPr>
              <a:t> Allah ……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00298" y="285728"/>
            <a:ext cx="6300774" cy="7143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Surah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Al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Ahzab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Ayat</a:t>
            </a:r>
            <a:r>
              <a:rPr kumimoji="0" lang="en-US" sz="3600" b="1" i="0" u="none" strike="noStrike" kern="1200" cap="none" spc="0" normalizeH="0" baseline="0" noProof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ush Script MT" pitchFamily="66" charset="0"/>
                <a:ea typeface="+mj-ea"/>
                <a:cs typeface="Arial" pitchFamily="34" charset="0"/>
              </a:rPr>
              <a:t> 56 </a:t>
            </a:r>
            <a:endParaRPr kumimoji="0" lang="en-US" sz="2800" b="1" i="0" u="none" strike="noStrike" kern="1200" cap="none" spc="0" normalizeH="0" baseline="0" noProof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  <a:solidFill>
            <a:srgbClr val="1C5917"/>
          </a:solidFill>
        </p:grpSpPr>
        <p:pic>
          <p:nvPicPr>
            <p:cNvPr id="5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flipH="1">
              <a:off x="3428992" y="0"/>
              <a:ext cx="5715008" cy="6858000"/>
            </a:xfrm>
            <a:prstGeom prst="rect">
              <a:avLst/>
            </a:prstGeom>
            <a:grpFill/>
          </p:spPr>
        </p:pic>
        <p:pic>
          <p:nvPicPr>
            <p:cNvPr id="6" name="Picture 1" descr="C:\Users\NADHIRAH\Pictures\islami 1 - Copy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3428992" cy="6858000"/>
            </a:xfrm>
            <a:prstGeom prst="rect">
              <a:avLst/>
            </a:prstGeom>
            <a:grpFill/>
          </p:spPr>
        </p:pic>
      </p:grp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42908" y="1428760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0" y="214290"/>
            <a:ext cx="3214678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ln>
                  <a:solidFill>
                    <a:schemeClr val="bg1"/>
                  </a:solidFill>
                </a:ln>
                <a:solidFill>
                  <a:srgbClr val="00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schemeClr val="bg1"/>
                </a:solidFill>
              </a:ln>
              <a:solidFill>
                <a:srgbClr val="00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12" name="Rectangle 11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3" name="Rectangle 1"/>
          <p:cNvSpPr>
            <a:spLocks noChangeArrowheads="1"/>
          </p:cNvSpPr>
          <p:nvPr/>
        </p:nvSpPr>
        <p:spPr bwMode="auto">
          <a:xfrm>
            <a:off x="214282" y="3571876"/>
            <a:ext cx="8715436" cy="2357454"/>
          </a:xfrm>
          <a:prstGeom prst="rect">
            <a:avLst/>
          </a:prstGeom>
          <a:solidFill>
            <a:srgbClr val="0F15FD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Ya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Allah,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Kurniakanlah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Keredhaan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Kepada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Khulafa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’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Rasyidin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Dan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Sahabat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Seluruhnya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serta</a:t>
            </a:r>
            <a:r>
              <a:rPr lang="en-GB" sz="2800" b="1" kern="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Para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Tabiin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Dengan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Ihsan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Hingga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Hari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GB" sz="2800" b="1" kern="0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Kemudian</a:t>
            </a:r>
            <a:r>
              <a:rPr lang="en-GB" sz="2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0" y="1192114"/>
            <a:ext cx="9144000" cy="2308324"/>
          </a:xfrm>
          <a:prstGeom prst="rect">
            <a:avLst/>
          </a:prstGeom>
          <a:solidFill>
            <a:schemeClr val="accent6">
              <a:lumMod val="50000"/>
              <a:alpha val="30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EG" sz="4800" b="1" kern="0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الْخُلَفَآءِ الرَّاشِدِيْن وَعَنْ بَقِيَّةِ الصَّحَابَةِ وَالْقَرَابَةِ أَجْمَعِيْن وَالتَّابِعِيْنَ وَتَابِعِي التَّابِعِيْنَ لَهُمْ بِإِحْسَانٍ إِلىَ يَوْمِ الدِّيْن. </a:t>
            </a:r>
            <a:endParaRPr lang="en-MY" sz="4800" kern="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348" y="70847"/>
            <a:ext cx="821537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532360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1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عَلَى عَبْدِكَ وَرَسُوْلِكَ مُحَمَّدٍ وَعَلَى آلِهِ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وَأَصْحَابِهِ </a:t>
            </a:r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أَجْمَعِينَ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314" y="4180368"/>
            <a:ext cx="8786842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1388922"/>
            <a:ext cx="9144000" cy="1754326"/>
          </a:xfrm>
          <a:prstGeom prst="rect">
            <a:avLst/>
          </a:prstGeom>
          <a:solidFill>
            <a:schemeClr val="accent6">
              <a:lumMod val="50000"/>
              <a:alpha val="33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 rtl="1">
              <a:defRPr/>
            </a:pP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اللَّهُمَّ اغْفِرْ لِلْمُسلِمِيْنَ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وَالْمُسلِمَاتِ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وِالْمُؤْمِنِيْنَ </a:t>
            </a:r>
            <a:r>
              <a:rPr lang="ar-SA" sz="5400" b="1" dirty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وَالْمُؤمِنَاتِ </a:t>
            </a:r>
            <a:r>
              <a:rPr lang="ar-SA" sz="5400" b="1" dirty="0" smtClean="0">
                <a:ln w="12700" cmpd="sng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libri" pitchFamily="34" charset="0"/>
                <a:cs typeface="Traditional Arabic" pitchFamily="2" charset="-78"/>
              </a:rPr>
              <a:t>اﻷَحْيَآءِ مِنْهُمْ وَاﻷَمْوَاتِ</a:t>
            </a:r>
            <a:endParaRPr lang="en-US" sz="5400" dirty="0">
              <a:ln w="12700" cmpd="sng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214282" y="3143248"/>
            <a:ext cx="8715436" cy="2776542"/>
          </a:xfrm>
          <a:prstGeom prst="rect">
            <a:avLst/>
          </a:prstGeom>
          <a:solidFill>
            <a:srgbClr val="0F15FD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Monotype Corsiva" pitchFamily="66" charset="0"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Ya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Allah,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Ampunkanlah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Dosa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Golongan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Muslimin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Muslimat,mu’minin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Dan </a:t>
            </a:r>
            <a:r>
              <a:rPr lang="en-US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Mu’minaat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Samada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Masih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Hidup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Atau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Yang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Telah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 </a:t>
            </a:r>
            <a:r>
              <a:rPr lang="en-GB" sz="32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Mati</a:t>
            </a:r>
            <a:r>
              <a:rPr lang="en-GB" sz="32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4" name="Text Box 60"/>
          <p:cNvSpPr txBox="1">
            <a:spLocks noChangeArrowheads="1"/>
          </p:cNvSpPr>
          <p:nvPr/>
        </p:nvSpPr>
        <p:spPr bwMode="auto">
          <a:xfrm>
            <a:off x="152400" y="357166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Allah..</a:t>
            </a:r>
            <a:endParaRPr lang="en-US" sz="34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endParaRPr lang="en-US" sz="34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defRPr/>
            </a:pP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Dipertuan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Marhum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Mahmud </a:t>
            </a:r>
          </a:p>
          <a:p>
            <a:pPr algn="ctr">
              <a:defRPr/>
            </a:pP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Muktafi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Shah Dan Seri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Paduka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Baginda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Raja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Permaisuri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Agong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Tuanku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Nur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Zahirah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Zuriat-zuriatnya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Kerabatnya</a:t>
            </a:r>
            <a:r>
              <a:rPr lang="en-US" sz="34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7445" b="1216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Text Box 57"/>
          <p:cNvSpPr txBox="1">
            <a:spLocks noChangeArrowheads="1"/>
          </p:cNvSpPr>
          <p:nvPr/>
        </p:nvSpPr>
        <p:spPr bwMode="auto">
          <a:xfrm>
            <a:off x="152400" y="322263"/>
            <a:ext cx="8839200" cy="637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>
            <a:spAutoFit/>
          </a:bodyPr>
          <a:lstStyle/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Allah..</a:t>
            </a:r>
          </a:p>
          <a:p>
            <a:pPr algn="ctr">
              <a:tabLst>
                <a:tab pos="3544888" algn="l"/>
              </a:tabLst>
              <a:defRPr/>
            </a:pP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Pemangku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Raja,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Tengku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Mohammad Ismail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Ibna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Wathiqi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Billah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Sultan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Mizan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Zainal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Abidin</a:t>
            </a:r>
            <a:r>
              <a:rPr lang="en-US" sz="34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en-US" sz="3400" b="1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Peliharakanlah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Jua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Pemimpin-Pemimpinnya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Ulama-Ulamanya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Pekerja-Pekerja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Serta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Seluruh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Rakyatnya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Dari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Kalangan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RahmatMu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>
              <a:tabLst>
                <a:tab pos="3544888" algn="l"/>
              </a:tabLst>
              <a:defRPr/>
            </a:pP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b="1" dirty="0" err="1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Penyayang</a:t>
            </a:r>
            <a:r>
              <a:rPr lang="en-US" sz="3400" b="1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Text Box 60"/>
          <p:cNvSpPr txBox="1">
            <a:spLocks noChangeArrowheads="1"/>
          </p:cNvSpPr>
          <p:nvPr/>
        </p:nvSpPr>
        <p:spPr bwMode="auto">
          <a:xfrm>
            <a:off x="285753" y="1071546"/>
            <a:ext cx="8429651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Allah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Muliakanlah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Islam.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Tolonglah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Islam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himpunkanlah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mereka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atas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landasan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kebenaran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agama.Hancurkanlah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kekufuran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–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syirik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munafik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juga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musuh-musuhMu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serta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musuh-musuh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agama.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85753" y="1233336"/>
            <a:ext cx="8572527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Ampunkanlah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Dosa-dosa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Saudara-saudara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Terdahulu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Janganlah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Biarkan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Kedengkian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Dalam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Hati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Kami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Terhadap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Orang-orang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Yang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Beriman.Sesungguhnya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Engkau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Penyantun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Dan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Maha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 </a:t>
            </a:r>
            <a:r>
              <a:rPr lang="en-US" sz="32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</a:rPr>
              <a:t>Penyayang</a:t>
            </a:r>
            <a:r>
              <a:rPr lang="en-US" sz="32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2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"/>
          <p:cNvGrpSpPr/>
          <p:nvPr/>
        </p:nvGrpSpPr>
        <p:grpSpPr>
          <a:xfrm>
            <a:off x="-142908" y="0"/>
            <a:ext cx="9501254" cy="7143776"/>
            <a:chOff x="-142908" y="0"/>
            <a:chExt cx="9501254" cy="7143776"/>
          </a:xfrm>
        </p:grpSpPr>
        <p:pic>
          <p:nvPicPr>
            <p:cNvPr id="1027" name="Picture 3" descr="C:\Users\USTAZ AIZI SAIDI\Pictures\5977733-lg.jpg"/>
            <p:cNvPicPr>
              <a:picLocks noChangeAspect="1" noChangeArrowheads="1"/>
            </p:cNvPicPr>
            <p:nvPr/>
          </p:nvPicPr>
          <p:blipFill>
            <a:blip r:embed="rId2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</p:spPr>
        </p:pic>
        <p:grpSp>
          <p:nvGrpSpPr>
            <p:cNvPr id="3" name="Group 8"/>
            <p:cNvGrpSpPr/>
            <p:nvPr/>
          </p:nvGrpSpPr>
          <p:grpSpPr>
            <a:xfrm>
              <a:off x="-142908" y="4033862"/>
              <a:ext cx="9501254" cy="3109914"/>
              <a:chOff x="-142908" y="4033862"/>
              <a:chExt cx="9501254" cy="3109914"/>
            </a:xfrm>
          </p:grpSpPr>
          <p:pic>
            <p:nvPicPr>
              <p:cNvPr id="7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>
                <a:off x="-142908" y="4105300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  <p:pic>
            <p:nvPicPr>
              <p:cNvPr id="8" name="Picture 2" descr="http://twinklymuslima.files.wordpress.com/2009/06/doa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contrast="-30000"/>
              </a:blip>
              <a:srcRect/>
              <a:stretch>
                <a:fillRect/>
              </a:stretch>
            </p:blipFill>
            <p:spPr bwMode="auto">
              <a:xfrm flipH="1">
                <a:off x="4595846" y="4033862"/>
                <a:ext cx="4762500" cy="3038476"/>
              </a:xfrm>
              <a:prstGeom prst="rect">
                <a:avLst/>
              </a:prstGeom>
              <a:noFill/>
              <a:effectLst>
                <a:softEdge rad="635000"/>
              </a:effectLst>
            </p:spPr>
          </p:pic>
        </p:grpSp>
      </p:grpSp>
      <p:sp>
        <p:nvSpPr>
          <p:cNvPr id="9" name="Rectangle 8"/>
          <p:cNvSpPr/>
          <p:nvPr/>
        </p:nvSpPr>
        <p:spPr>
          <a:xfrm>
            <a:off x="0" y="-24"/>
            <a:ext cx="3000364" cy="1357322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50800" dir="15660000" sx="1000" sy="1000" algn="ctr" rotWithShape="0">
              <a:srgbClr val="000000">
                <a:alpha val="22000"/>
              </a:srgbClr>
            </a:outerShdw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 smtClean="0">
                <a:ln>
                  <a:solidFill>
                    <a:sysClr val="windowText" lastClr="000000"/>
                  </a:solidFill>
                </a:ln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Doa</a:t>
            </a:r>
            <a:endParaRPr lang="ms-MY" sz="6000" b="1" dirty="0">
              <a:ln>
                <a:solidFill>
                  <a:sysClr val="windowText" lastClr="000000"/>
                </a:solidFill>
              </a:ln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10" name="Text Box 60"/>
          <p:cNvSpPr txBox="1">
            <a:spLocks noChangeArrowheads="1"/>
          </p:cNvSpPr>
          <p:nvPr/>
        </p:nvSpPr>
        <p:spPr bwMode="auto">
          <a:xfrm>
            <a:off x="214283" y="1115874"/>
            <a:ext cx="8001056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bg2"/>
            </a:prstShdw>
          </a:effectLst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 …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Telah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Menzalimi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Sendiri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Sekiranya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Engkau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Tidak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Mengampunkan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Merahmati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Menjadi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Orang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Rugi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Allah…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Kurniakanlah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endParaRPr lang="en-US" sz="3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Dunia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Kebaikan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Akhirat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Serta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Hindarilah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Kami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Seksaan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Neraka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14282" y="1762205"/>
            <a:ext cx="88582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menyuruh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berlaku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berbuat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memberi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bantuan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kaum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kerabat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melarang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melakukan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perbuatan-perbuatan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keji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mungkar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kezaliman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suruhan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larangannya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ini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kamu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mengambil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peringatan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mematuhinya</a:t>
            </a:r>
            <a:r>
              <a:rPr lang="en-US" sz="32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619156" y="514336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C:\Users\NADHIRAH\Pictures\masjid inda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85756" y="714356"/>
            <a:ext cx="8915400" cy="5715040"/>
          </a:xfrm>
          <a:prstGeom prst="rect">
            <a:avLst/>
          </a:prstGeom>
          <a:noFill/>
          <a:ln w="76200" cmpd="tri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i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	</a:t>
            </a: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Maka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Maha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Agung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Bersyukurlah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Atas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Nikmat-nikmatnya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Menambahkan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Lagi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Nikmat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Pohonlah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endParaRPr lang="en-US" sz="3000" b="1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  <a:p>
            <a:pPr marL="419100" indent="-382588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Dari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Kelebihannya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,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Nescaya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Diberikannya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Kepadamu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Sesungguhnya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Mengingati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Itu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Lebih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Besar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Faedah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Dan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Kesannya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Dan (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Ingatlah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) Allah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Mengetahui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Apa</a:t>
            </a:r>
            <a:r>
              <a:rPr lang="en-US" sz="3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 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Yang </a:t>
            </a:r>
            <a:r>
              <a:rPr lang="en-US" sz="3000" b="1" dirty="0" err="1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Kamu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 </a:t>
            </a:r>
            <a:r>
              <a:rPr lang="en-US" sz="3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Kerjakan</a:t>
            </a:r>
            <a:r>
              <a:rPr lang="en-US" sz="30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2" cstate="print"/>
          <a:srcRect b="3802"/>
          <a:stretch>
            <a:fillRect/>
          </a:stretch>
        </p:blipFill>
        <p:spPr bwMode="auto">
          <a:xfrm>
            <a:off x="0" y="-24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grpSp>
        <p:nvGrpSpPr>
          <p:cNvPr id="2" name="Group 14"/>
          <p:cNvGrpSpPr/>
          <p:nvPr/>
        </p:nvGrpSpPr>
        <p:grpSpPr>
          <a:xfrm>
            <a:off x="-357223" y="214290"/>
            <a:ext cx="9501223" cy="6715148"/>
            <a:chOff x="-357223" y="642918"/>
            <a:chExt cx="9501223" cy="6715148"/>
          </a:xfrm>
        </p:grpSpPr>
        <p:pic>
          <p:nvPicPr>
            <p:cNvPr id="1026" name="Picture 2" descr="http://soleh.net/wp-content/uploads/2008/11/bersuci.jpg"/>
            <p:cNvPicPr>
              <a:picLocks noChangeAspect="1" noChangeArrowheads="1"/>
            </p:cNvPicPr>
            <p:nvPr/>
          </p:nvPicPr>
          <p:blipFill>
            <a:blip r:embed="rId3" cstate="print">
              <a:lum contrast="-20000"/>
            </a:blip>
            <a:srcRect/>
            <a:stretch>
              <a:fillRect/>
            </a:stretch>
          </p:blipFill>
          <p:spPr bwMode="auto">
            <a:xfrm>
              <a:off x="6000760" y="4500570"/>
              <a:ext cx="3143240" cy="2571744"/>
            </a:xfrm>
            <a:prstGeom prst="rect">
              <a:avLst/>
            </a:prstGeom>
            <a:noFill/>
            <a:effectLst>
              <a:softEdge rad="635000"/>
            </a:effectLst>
          </p:spPr>
        </p:pic>
        <p:pic>
          <p:nvPicPr>
            <p:cNvPr id="1028" name="Picture 4" descr="http://muhtarsuhaili.files.wordpress.com/2009/09/solat-tarawih-berjamaah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 flipH="1">
              <a:off x="-357223" y="642918"/>
              <a:ext cx="7286676" cy="6715148"/>
            </a:xfrm>
            <a:prstGeom prst="rect">
              <a:avLst/>
            </a:prstGeom>
            <a:noFill/>
            <a:effectLst>
              <a:softEdge rad="635000"/>
            </a:effectLst>
          </p:spPr>
        </p:pic>
      </p:grpSp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42876" y="3929066"/>
            <a:ext cx="8929718" cy="255672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“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betulkan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anda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kerana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saf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lurus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termasuk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dalam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kesempurnaan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solat</a:t>
            </a:r>
            <a:r>
              <a:rPr lang="en-US" sz="40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”</a:t>
            </a:r>
            <a:endParaRPr lang="en-GB" sz="40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0" y="500042"/>
            <a:ext cx="9144000" cy="1285860"/>
          </a:xfrm>
          <a:prstGeom prst="roundRect">
            <a:avLst/>
          </a:prstGeom>
          <a:solidFill>
            <a:schemeClr val="accent6">
              <a:lumMod val="5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أقيموا الصلاة..........</a:t>
            </a:r>
          </a:p>
          <a:p>
            <a:pPr algn="ctr"/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Dirikanlah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en-US" sz="48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solat</a:t>
            </a:r>
            <a:r>
              <a:rPr lang="en-US" sz="48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……..</a:t>
            </a:r>
            <a:endParaRPr lang="ms-MY" sz="48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1532360"/>
            <a:ext cx="9144000" cy="2585323"/>
          </a:xfrm>
          <a:prstGeom prst="rect">
            <a:avLst/>
          </a:prstGeom>
          <a:solidFill>
            <a:schemeClr val="accent6">
              <a:lumMod val="50000"/>
              <a:alpha val="16000"/>
            </a:schemeClr>
          </a:solidFill>
        </p:spPr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فَيَا إِخْوَانِيَ الْمُسْلِمِيْنَ، اتَّقُوْا اللهَ، وَاعْمَرُوْا الْمَسَاجِدَ لِعِبَادَةِ اللهِ وَطَاعَتِهِ وَاحْفَظُوْا لَهَا حُرْمَتَهَا</a:t>
            </a:r>
            <a:r>
              <a:rPr lang="en-US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4314" y="4160603"/>
            <a:ext cx="8786842" cy="2554545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Wahai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saudara-saudaraku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umat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Islam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imarahkan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masjid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ibadah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padaNya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peliharalah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dirty="0" err="1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kesuciannya</a:t>
            </a:r>
            <a:r>
              <a:rPr lang="en-US" sz="32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320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14348" y="343895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Wasiat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5374" r="3737" b="113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14290"/>
            <a:ext cx="8929688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Donut 3"/>
          <p:cNvSpPr/>
          <p:nvPr/>
        </p:nvSpPr>
        <p:spPr>
          <a:xfrm>
            <a:off x="1599949" y="2376810"/>
            <a:ext cx="5214974" cy="2629935"/>
          </a:xfrm>
          <a:prstGeom prst="donut">
            <a:avLst>
              <a:gd name="adj" fmla="val 6496"/>
            </a:avLst>
          </a:prstGeom>
          <a:solidFill>
            <a:srgbClr val="FF33CC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5" name="AutoShape 9"/>
          <p:cNvSpPr>
            <a:spLocks noChangeArrowheads="1"/>
          </p:cNvSpPr>
          <p:nvPr/>
        </p:nvSpPr>
        <p:spPr bwMode="auto">
          <a:xfrm>
            <a:off x="323528" y="1948182"/>
            <a:ext cx="3429024" cy="2214578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Marilah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kita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bertakwa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AutoShape 9"/>
          <p:cNvSpPr>
            <a:spLocks noChangeArrowheads="1"/>
          </p:cNvSpPr>
          <p:nvPr/>
        </p:nvSpPr>
        <p:spPr bwMode="auto">
          <a:xfrm>
            <a:off x="4538370" y="1876744"/>
            <a:ext cx="4286280" cy="2286016"/>
          </a:xfrm>
          <a:prstGeom prst="roundRect">
            <a:avLst>
              <a:gd name="adj" fmla="val 16667"/>
            </a:avLst>
          </a:prstGeom>
          <a:solidFill>
            <a:srgbClr val="FF33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Imarahkan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ibadah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amalan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ketaatan</a:t>
            </a:r>
            <a:endParaRPr lang="en-US" sz="2400" dirty="0" smtClean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AutoShape 9"/>
          <p:cNvSpPr>
            <a:spLocks noChangeArrowheads="1"/>
          </p:cNvSpPr>
          <p:nvPr/>
        </p:nvSpPr>
        <p:spPr bwMode="auto">
          <a:xfrm>
            <a:off x="2180916" y="3875298"/>
            <a:ext cx="4000528" cy="1785950"/>
          </a:xfrm>
          <a:prstGeom prst="roundRect">
            <a:avLst>
              <a:gd name="adj" fmla="val 16667"/>
            </a:avLst>
          </a:prstGeom>
          <a:solidFill>
            <a:srgbClr val="FF9900"/>
          </a:solidFill>
          <a:ln w="38100">
            <a:solidFill>
              <a:schemeClr val="bg1"/>
            </a:solidFill>
            <a:round/>
            <a:headEnd/>
            <a:tailEnd/>
          </a:ln>
          <a:effectLst>
            <a:glow rad="101600">
              <a:schemeClr val="tx1">
                <a:alpha val="60000"/>
              </a:schemeClr>
            </a:glow>
            <a:prstShdw prst="shdw17" dist="17961" dir="2700000">
              <a:schemeClr val="bg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Bersama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memelihara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kehormatan</a:t>
            </a:r>
            <a:r>
              <a:rPr lang="en-US" sz="2400" dirty="0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9525" cmpd="sng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cs typeface="Arial" charset="0"/>
              </a:rPr>
              <a:t>masjid</a:t>
            </a:r>
            <a:endParaRPr lang="en-US" sz="2400" dirty="0">
              <a:ln w="9525" cmpd="sng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L-Shape 7"/>
          <p:cNvSpPr/>
          <p:nvPr/>
        </p:nvSpPr>
        <p:spPr>
          <a:xfrm rot="18893302" flipH="1">
            <a:off x="3652551" y="2134960"/>
            <a:ext cx="637378" cy="638289"/>
          </a:xfrm>
          <a:prstGeom prst="corner">
            <a:avLst>
              <a:gd name="adj1" fmla="val 29620"/>
              <a:gd name="adj2" fmla="val 28182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9" name="L-Shape 8"/>
          <p:cNvSpPr/>
          <p:nvPr/>
        </p:nvSpPr>
        <p:spPr>
          <a:xfrm rot="5886629" flipH="1">
            <a:off x="6206800" y="3920797"/>
            <a:ext cx="604545" cy="594842"/>
          </a:xfrm>
          <a:prstGeom prst="corner">
            <a:avLst>
              <a:gd name="adj1" fmla="val 29620"/>
              <a:gd name="adj2" fmla="val 28182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  <p:sp>
        <p:nvSpPr>
          <p:cNvPr id="10" name="L-Shape 9"/>
          <p:cNvSpPr/>
          <p:nvPr/>
        </p:nvSpPr>
        <p:spPr>
          <a:xfrm rot="11655829" flipH="1">
            <a:off x="1784541" y="4123888"/>
            <a:ext cx="604545" cy="599344"/>
          </a:xfrm>
          <a:prstGeom prst="corner">
            <a:avLst>
              <a:gd name="adj1" fmla="val 29620"/>
              <a:gd name="adj2" fmla="val 28182"/>
            </a:avLst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406" y="262574"/>
            <a:ext cx="8929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Bukti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kesolehan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dan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keimanan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seseorang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95536" y="3586312"/>
            <a:ext cx="8286808" cy="1439238"/>
          </a:xfrm>
          <a:prstGeom prst="roundRect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6200000" scaled="1"/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Lengkapkan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Iman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Islamnya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saham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memelihara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kehormatan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rumah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8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Chevron 4"/>
          <p:cNvSpPr/>
          <p:nvPr/>
        </p:nvSpPr>
        <p:spPr>
          <a:xfrm rot="8480299">
            <a:off x="8130290" y="3308254"/>
            <a:ext cx="500034" cy="571504"/>
          </a:xfrm>
          <a:prstGeom prst="chevron">
            <a:avLst/>
          </a:prstGeom>
          <a:solidFill>
            <a:srgbClr val="FFFFFF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6" name="Chevron 5"/>
          <p:cNvSpPr/>
          <p:nvPr/>
        </p:nvSpPr>
        <p:spPr>
          <a:xfrm rot="1912175">
            <a:off x="292696" y="3531225"/>
            <a:ext cx="500034" cy="571504"/>
          </a:xfrm>
          <a:prstGeom prst="chevron">
            <a:avLst/>
          </a:prstGeom>
          <a:solidFill>
            <a:srgbClr val="FFFFFF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ms-MY">
              <a:solidFill>
                <a:schemeClr val="tx1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467544" y="1484784"/>
            <a:ext cx="6048672" cy="2232248"/>
          </a:xfrm>
          <a:prstGeom prst="rightArrow">
            <a:avLst/>
          </a:prstGeom>
          <a:solidFill>
            <a:srgbClr val="00FF00"/>
          </a:solidFill>
          <a:ln w="57150">
            <a:solidFill>
              <a:schemeClr val="bg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Berulang-alik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beribadat</a:t>
            </a:r>
            <a:endParaRPr lang="en-MY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8231" r="7220" b="7573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928662" y="3143248"/>
            <a:ext cx="7858180" cy="1500198"/>
          </a:xfrm>
          <a:prstGeom prst="roundRect">
            <a:avLst>
              <a:gd name="adj" fmla="val 50000"/>
            </a:avLst>
          </a:prstGeom>
          <a:solidFill>
            <a:schemeClr val="accent6">
              <a:lumMod val="50000"/>
              <a:alpha val="50000"/>
            </a:scheme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meransang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minda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bersih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zikrullah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2876" y="1357298"/>
            <a:ext cx="8858280" cy="1571636"/>
          </a:xfrm>
          <a:prstGeom prst="roundRect">
            <a:avLst/>
          </a:prstGeom>
          <a:solidFill>
            <a:srgbClr val="D60093">
              <a:alpha val="80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Dibina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bagi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mengtauhidkan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ALLAH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714348" y="4857760"/>
            <a:ext cx="8072494" cy="1571636"/>
          </a:xfrm>
          <a:prstGeom prst="roundRect">
            <a:avLst>
              <a:gd name="adj" fmla="val 50000"/>
            </a:avLst>
          </a:prstGeom>
          <a:solidFill>
            <a:srgbClr val="C00000">
              <a:alpha val="66000"/>
            </a:srgbClr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Sesiapa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mengimarahkan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membuktikan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keimanan</a:t>
            </a:r>
            <a:r>
              <a:rPr lang="en-US" sz="26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padaNya</a:t>
            </a:r>
            <a:endParaRPr lang="en-US" sz="2600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1406" y="36118"/>
            <a:ext cx="8929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en-US" sz="2800" dirty="0" smtClean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Masjid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tempat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disukai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800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Arial Black" pitchFamily="34" charset="0"/>
                <a:cs typeface="Arial" charset="0"/>
              </a:rPr>
              <a:t>ALLAH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cxnSp>
        <p:nvCxnSpPr>
          <p:cNvPr id="7" name="Elbow Connector 6"/>
          <p:cNvCxnSpPr/>
          <p:nvPr/>
        </p:nvCxnSpPr>
        <p:spPr>
          <a:xfrm rot="16200000" flipH="1">
            <a:off x="607191" y="2678901"/>
            <a:ext cx="1143008" cy="500066"/>
          </a:xfrm>
          <a:prstGeom prst="bentConnector3">
            <a:avLst>
              <a:gd name="adj1" fmla="val 50000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8" name="Elbow Connector 7"/>
          <p:cNvCxnSpPr/>
          <p:nvPr/>
        </p:nvCxnSpPr>
        <p:spPr>
          <a:xfrm rot="16200000" flipH="1">
            <a:off x="-928726" y="3786190"/>
            <a:ext cx="3214710" cy="357190"/>
          </a:xfrm>
          <a:prstGeom prst="bentConnector3">
            <a:avLst>
              <a:gd name="adj1" fmla="val 50000"/>
            </a:avLst>
          </a:prstGeom>
          <a:ln>
            <a:solidFill>
              <a:srgbClr val="FF33CC"/>
            </a:solidFill>
            <a:tailEnd type="arrow"/>
          </a:ln>
          <a:effectLst>
            <a:glow rad="101600">
              <a:srgbClr val="FF33CC">
                <a:alpha val="60000"/>
              </a:srgb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9" name="Down Arrow 8"/>
          <p:cNvSpPr/>
          <p:nvPr/>
        </p:nvSpPr>
        <p:spPr>
          <a:xfrm>
            <a:off x="357158" y="857232"/>
            <a:ext cx="571504" cy="714380"/>
          </a:xfrm>
          <a:prstGeom prst="downArrow">
            <a:avLst/>
          </a:prstGeom>
          <a:solidFill>
            <a:schemeClr val="bg1"/>
          </a:solidFill>
          <a:ln>
            <a:solidFill>
              <a:srgbClr val="FF33CC"/>
            </a:solidFill>
          </a:ln>
          <a:effectLst>
            <a:glow rad="101600">
              <a:srgbClr val="FF33CC">
                <a:alpha val="6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E4213"/>
                </a:solidFill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</TotalTime>
  <Words>1676</Words>
  <Application>Microsoft Office PowerPoint</Application>
  <PresentationFormat>On-screen Show (4:3)</PresentationFormat>
  <Paragraphs>181</Paragraphs>
  <Slides>48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ib</dc:creator>
  <cp:lastModifiedBy>ICT</cp:lastModifiedBy>
  <cp:revision>25</cp:revision>
  <dcterms:created xsi:type="dcterms:W3CDTF">2011-10-25T04:55:59Z</dcterms:created>
  <dcterms:modified xsi:type="dcterms:W3CDTF">2011-10-27T03:59:27Z</dcterms:modified>
</cp:coreProperties>
</file>